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740" r:id="rId3"/>
    <p:sldId id="778" r:id="rId4"/>
    <p:sldId id="741" r:id="rId5"/>
    <p:sldId id="743" r:id="rId6"/>
    <p:sldId id="742" r:id="rId7"/>
    <p:sldId id="780" r:id="rId8"/>
    <p:sldId id="744" r:id="rId9"/>
    <p:sldId id="746" r:id="rId10"/>
    <p:sldId id="747" r:id="rId11"/>
    <p:sldId id="782" r:id="rId12"/>
    <p:sldId id="748" r:id="rId13"/>
    <p:sldId id="760" r:id="rId14"/>
    <p:sldId id="761" r:id="rId15"/>
    <p:sldId id="762" r:id="rId16"/>
    <p:sldId id="763" r:id="rId17"/>
    <p:sldId id="764" r:id="rId18"/>
    <p:sldId id="772" r:id="rId19"/>
    <p:sldId id="774" r:id="rId20"/>
    <p:sldId id="775" r:id="rId21"/>
    <p:sldId id="776" r:id="rId2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526ACE"/>
    <a:srgbClr val="C06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484935-623E-4566-AE87-5FBD1D72F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DDDE2B8-7129-4010-A05E-A24079E8E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4FE39C-3210-4DC6-90A8-8002B0298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F10D10-86BB-4C22-A262-686D9AD9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E8A89E-97B9-41C1-9094-EEA5A4548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030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A40652-8441-49BD-A61B-4E9C011B4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4462240-712D-4AC0-A819-3F874E165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ED39CC-2975-4766-8598-95A37685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262871-F703-420D-A518-C9DAB44BE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AB3FBF-4239-4962-9502-DE44E011F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853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580D035-32B2-43CF-8BC3-09BC4037D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3DD1571-80FD-43BC-B237-3B8C679AF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74D27E-6AE6-48EB-9938-6E8383625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37109D-9A18-4F68-A213-D42F2C15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372E1B-A348-465E-8509-87795109C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172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114CC-9588-4B64-BCE0-6C4BA722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37FAE7-3705-41E6-98FD-493CE7E65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905BA45-AEE2-4550-B24C-E5EAE4315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3E9981-D904-4471-9D3E-311066D16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C7EE94-2EE9-406C-B1F5-E14B54C8F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669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A4749A-F8DF-49C5-BF03-E9E14EE2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4E33B1-570C-4DEC-8EC5-5FDE59C9D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5BA3C6-902C-4AAC-A691-FBFE3D68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7079FC-969E-4D37-90A6-728E9C005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44B19D-1812-4ECD-B691-9CD5615ED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922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2A096C-EA42-46C4-A953-BBDF7F08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0937F7-DDE0-4B76-89C1-89644A6D7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7F1E3A-1EA7-4C97-A123-C55B542CF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81FF3FF-1F69-4925-BF9A-8818AA4D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B835AE1-9E74-4978-8023-0A20801F0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9603E15-8B21-4864-B2CF-EDDA1DE7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187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A7019B-A241-44D6-AE58-9D331337F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30093F7-820A-489A-8BAE-6CA709A46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1BA25F4-D659-4818-B51E-F74959C79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CAC2E72-6785-4237-BA94-CF33C1627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35457CC-EEBA-4051-8432-51C0BBE261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34AF753-84A2-4D69-AB24-989FBAC7C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58FA319-9814-4941-B9D0-D58CAAE9B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1102167-D5A1-4FBE-9695-02774D4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963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CC48A1-006C-4844-BFFF-A1D37A522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FA3E0AD-D30A-4575-8186-510E27A24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13D2AFE-82FC-42F3-9419-BBC714D9A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E451725-4EC8-4B8A-B928-6C5FC8FB8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352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2AFD028-60DB-49EB-9E1D-246FEA1E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15BE51A-9078-42D5-8CBF-EDE56B2D7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512134F-87C1-47B1-AE31-117D38ADD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979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0F083F-5CBC-4531-99E9-560EBDB82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556C62-0EA4-4689-B1F4-754D98FC4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302C969-A565-4247-847E-8845729C4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184E30-C1F5-4E5B-B4ED-A52D2518A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E2580D6-EE97-49D4-9C23-C6B7C71AB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5C233E9-E37D-49EA-9913-C8B7A04B0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036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390CFF-C325-48F4-9D0E-D392F6043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C132AD3-02A5-4F9D-B20A-878D967CD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E0A0742-C36A-4AC9-976C-32CE482B8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F7F7A25-0E6C-4F1C-99A2-6BF300D2A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20C1333-32A5-45DE-B53A-C3A0F7E71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4D1D47D-7157-4973-A2C4-C0D628FB0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246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C02303-E879-4C0D-856C-023DBB00E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54DF5C-B88E-45EA-AD48-9419C4D15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1D2F02-A6C2-4BBA-9DC2-FA2908660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DE743-382B-42E5-AA6E-FB8C9D08DE14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4AB2EF-27C1-4457-80C0-54E0622493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4C868D-E9CB-4F6D-B6A3-CD2685B02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50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ết quả hình ảnh cho hình nền bài giảng powerpoint">
            <a:extLst>
              <a:ext uri="{FF2B5EF4-FFF2-40B4-BE49-F238E27FC236}">
                <a16:creationId xmlns:a16="http://schemas.microsoft.com/office/drawing/2014/main" xmlns="" id="{F00D2D83-E598-461D-BF79-8E69D0860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080"/>
            <a:ext cx="12192000" cy="686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05C61F-9005-4F14-AAC5-86C48AA5D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3062" y="1866900"/>
            <a:ext cx="8905875" cy="1785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vi-VN" sz="4000" b="1" dirty="0">
                <a:solidFill>
                  <a:srgbClr val="C00000"/>
                </a:solidFill>
              </a:rPr>
              <a:t>BÀI 8: </a:t>
            </a:r>
            <a:br>
              <a:rPr lang="vi-VN" sz="4000" b="1" dirty="0">
                <a:solidFill>
                  <a:srgbClr val="C00000"/>
                </a:solidFill>
              </a:rPr>
            </a:br>
            <a:r>
              <a:rPr lang="vi-VN" sz="4000" b="1" dirty="0">
                <a:solidFill>
                  <a:srgbClr val="C00000"/>
                </a:solidFill>
              </a:rPr>
              <a:t>SỰ ĐA DẠNG VÀ CÁC THỂ CƠ BẢN CỦA CHẤT. TÍNH CHẤT CỦA CHẤT</a:t>
            </a:r>
          </a:p>
        </p:txBody>
      </p:sp>
    </p:spTree>
    <p:extLst>
      <p:ext uri="{BB962C8B-B14F-4D97-AF65-F5344CB8AC3E}">
        <p14:creationId xmlns:p14="http://schemas.microsoft.com/office/powerpoint/2010/main" val="398894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E83A37-C145-469A-A396-EFB4B5EAF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3228975" cy="6159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PHIẾU HỌC TẬP SỐ 4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45C7AF-3BB9-4C9A-9E61-0C0A2D71C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930274"/>
            <a:ext cx="10515600" cy="5356225"/>
          </a:xfrm>
        </p:spPr>
        <p:txBody>
          <a:bodyPr>
            <a:noAutofit/>
          </a:bodyPr>
          <a:lstStyle/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TN4:</a:t>
            </a:r>
            <a:endParaRPr lang="vi-VN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Đun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Tắt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đèn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cồn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nguội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TN5:</a:t>
            </a:r>
            <a:endParaRPr lang="vi-VN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Đun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sôi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thoáng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lòng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xuất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…………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chứng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tỏ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Dưới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đáy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bình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cầu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xuất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…………….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chứng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tỏ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vi-V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A0D786D-4CF7-49D3-BCB3-292AD9602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6951" y="66619"/>
            <a:ext cx="2200274" cy="13537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24BC507-2EC6-493C-A075-1D8B55AEB8FD}"/>
              </a:ext>
            </a:extLst>
          </p:cNvPr>
          <p:cNvSpPr txBox="1"/>
          <p:nvPr/>
        </p:nvSpPr>
        <p:spPr>
          <a:xfrm>
            <a:off x="7362825" y="1468485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58DE385-848B-4205-AF76-58B8000E9B96}"/>
              </a:ext>
            </a:extLst>
          </p:cNvPr>
          <p:cNvSpPr txBox="1"/>
          <p:nvPr/>
        </p:nvSpPr>
        <p:spPr>
          <a:xfrm>
            <a:off x="9534525" y="1468485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4F1CD6B-7784-492E-8393-1C34E122E516}"/>
              </a:ext>
            </a:extLst>
          </p:cNvPr>
          <p:cNvSpPr txBox="1"/>
          <p:nvPr/>
        </p:nvSpPr>
        <p:spPr>
          <a:xfrm>
            <a:off x="9124949" y="2039820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42857C5-6F42-41B2-AB05-63C79185BD8A}"/>
              </a:ext>
            </a:extLst>
          </p:cNvPr>
          <p:cNvSpPr txBox="1"/>
          <p:nvPr/>
        </p:nvSpPr>
        <p:spPr>
          <a:xfrm>
            <a:off x="1257301" y="2507360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EF5F3C3-1F1B-47A3-A563-4089A9AB9FD3}"/>
              </a:ext>
            </a:extLst>
          </p:cNvPr>
          <p:cNvSpPr txBox="1"/>
          <p:nvPr/>
        </p:nvSpPr>
        <p:spPr>
          <a:xfrm>
            <a:off x="9734549" y="370788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9C7162E-067C-4812-94AE-E56FD6C08329}"/>
              </a:ext>
            </a:extLst>
          </p:cNvPr>
          <p:cNvSpPr txBox="1"/>
          <p:nvPr/>
        </p:nvSpPr>
        <p:spPr>
          <a:xfrm>
            <a:off x="1709738" y="423110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6E87974-C294-4355-AE6A-D7E78B322D77}"/>
              </a:ext>
            </a:extLst>
          </p:cNvPr>
          <p:cNvSpPr txBox="1"/>
          <p:nvPr/>
        </p:nvSpPr>
        <p:spPr>
          <a:xfrm>
            <a:off x="7686674" y="4192549"/>
            <a:ext cx="1552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C0933D6-899A-4B64-A01C-4DCB6D731F89}"/>
              </a:ext>
            </a:extLst>
          </p:cNvPr>
          <p:cNvSpPr txBox="1"/>
          <p:nvPr/>
        </p:nvSpPr>
        <p:spPr>
          <a:xfrm>
            <a:off x="5100636" y="464133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0948584-4E1E-4247-93ED-E6C4D823B63B}"/>
              </a:ext>
            </a:extLst>
          </p:cNvPr>
          <p:cNvSpPr txBox="1"/>
          <p:nvPr/>
        </p:nvSpPr>
        <p:spPr>
          <a:xfrm>
            <a:off x="7191375" y="464133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9942638-9334-4BBA-B835-328AF5C6CCBD}"/>
              </a:ext>
            </a:extLst>
          </p:cNvPr>
          <p:cNvSpPr txBox="1"/>
          <p:nvPr/>
        </p:nvSpPr>
        <p:spPr>
          <a:xfrm>
            <a:off x="7696199" y="5239524"/>
            <a:ext cx="1666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DC062D-012C-4FB3-A1B9-059B9AEEC973}"/>
              </a:ext>
            </a:extLst>
          </p:cNvPr>
          <p:cNvSpPr txBox="1"/>
          <p:nvPr/>
        </p:nvSpPr>
        <p:spPr>
          <a:xfrm>
            <a:off x="5510211" y="5702470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1642279-F586-4C21-953E-E1547ABD642A}"/>
              </a:ext>
            </a:extLst>
          </p:cNvPr>
          <p:cNvSpPr txBox="1"/>
          <p:nvPr/>
        </p:nvSpPr>
        <p:spPr>
          <a:xfrm>
            <a:off x="7615236" y="5688306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17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F4492A6-BE28-4FE9-8043-C331AF8E2834}"/>
              </a:ext>
            </a:extLst>
          </p:cNvPr>
          <p:cNvSpPr txBox="1"/>
          <p:nvPr/>
        </p:nvSpPr>
        <p:spPr>
          <a:xfrm>
            <a:off x="247650" y="956944"/>
            <a:ext cx="10991849" cy="4068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4850A09-2C17-4A80-BEF8-8529519FA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0754" y="956944"/>
            <a:ext cx="922518" cy="6019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8448DF5-8AAA-4EA4-873E-927C8CE7F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570547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63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DDDB7E-6BA6-4582-8217-5ABEFEA85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4937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SƠ ĐỒ TÓM TẮT QUÁ TRÌNH CHUYỂN THỂ</a:t>
            </a:r>
            <a:endParaRPr lang="vi-VN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1B404E5-2D02-4E60-9E1A-890E82611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6951" y="66619"/>
            <a:ext cx="2200274" cy="13537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1F62742-61D6-4CDF-A3AD-CB00C1B1D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3885" y="2405062"/>
            <a:ext cx="8893127" cy="15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57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ết quả hình ảnh cho hình nền powerpoint đẹp">
            <a:extLst>
              <a:ext uri="{FF2B5EF4-FFF2-40B4-BE49-F238E27FC236}">
                <a16:creationId xmlns:a16="http://schemas.microsoft.com/office/drawing/2014/main" xmlns="" id="{78E8BF08-0575-4D89-AEFC-D7007D759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9857FA0A-772C-46B0-A011-ED5418FA7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386818"/>
              </p:ext>
            </p:extLst>
          </p:nvPr>
        </p:nvGraphicFramePr>
        <p:xfrm>
          <a:off x="1416050" y="1995613"/>
          <a:ext cx="9537700" cy="4185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950">
                  <a:extLst>
                    <a:ext uri="{9D8B030D-6E8A-4147-A177-3AD203B41FA5}">
                      <a16:colId xmlns:a16="http://schemas.microsoft.com/office/drawing/2014/main" xmlns="" val="1122214088"/>
                    </a:ext>
                  </a:extLst>
                </a:gridCol>
                <a:gridCol w="3151484">
                  <a:extLst>
                    <a:ext uri="{9D8B030D-6E8A-4147-A177-3AD203B41FA5}">
                      <a16:colId xmlns:a16="http://schemas.microsoft.com/office/drawing/2014/main" xmlns="" val="1199061030"/>
                    </a:ext>
                  </a:extLst>
                </a:gridCol>
                <a:gridCol w="4369266">
                  <a:extLst>
                    <a:ext uri="{9D8B030D-6E8A-4147-A177-3AD203B41FA5}">
                      <a16:colId xmlns:a16="http://schemas.microsoft.com/office/drawing/2014/main" xmlns="" val="3135909794"/>
                    </a:ext>
                  </a:extLst>
                </a:gridCol>
              </a:tblGrid>
              <a:tr h="42964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Câu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Vật thể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Chất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64664099"/>
                  </a:ext>
                </a:extLst>
              </a:tr>
              <a:tr h="74401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a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Cơ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thể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người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Nước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9154661"/>
                  </a:ext>
                </a:extLst>
              </a:tr>
              <a:tr h="11247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b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Lọ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hoa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cốc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bát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nồi</a:t>
                      </a:r>
                      <a:r>
                        <a:rPr lang="en-US" sz="2800" dirty="0">
                          <a:effectLst/>
                        </a:rPr>
                        <a:t>…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Thủy tinh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19501848"/>
                  </a:ext>
                </a:extLst>
              </a:tr>
              <a:tr h="74401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c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Ruột bút chì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Than chì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01009622"/>
                  </a:ext>
                </a:extLst>
              </a:tr>
              <a:tr h="11247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d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Thuốc điều trị cảm cúm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Paracetamol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8803225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4A75C4CC-3724-4BFA-824F-A12FF8E86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39" y="489735"/>
            <a:ext cx="841602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Đáp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lời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giải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SGK: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1:</a:t>
            </a:r>
            <a:endParaRPr kumimoji="0" lang="en-US" altLang="vi-VN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2157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Kết quả hình ảnh cho hình nền powerpoint đẹp">
            <a:extLst>
              <a:ext uri="{FF2B5EF4-FFF2-40B4-BE49-F238E27FC236}">
                <a16:creationId xmlns:a16="http://schemas.microsoft.com/office/drawing/2014/main" xmlns="" id="{AA9FCF9A-25DB-475B-A1FD-2AD44ECC7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9B0CC12B-AF85-4E4A-8F5C-F72D93DD4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634768"/>
              </p:ext>
            </p:extLst>
          </p:nvPr>
        </p:nvGraphicFramePr>
        <p:xfrm>
          <a:off x="400051" y="913664"/>
          <a:ext cx="11504273" cy="5553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147">
                  <a:extLst>
                    <a:ext uri="{9D8B030D-6E8A-4147-A177-3AD203B41FA5}">
                      <a16:colId xmlns:a16="http://schemas.microsoft.com/office/drawing/2014/main" xmlns="" val="2244266700"/>
                    </a:ext>
                  </a:extLst>
                </a:gridCol>
                <a:gridCol w="2968766">
                  <a:extLst>
                    <a:ext uri="{9D8B030D-6E8A-4147-A177-3AD203B41FA5}">
                      <a16:colId xmlns:a16="http://schemas.microsoft.com/office/drawing/2014/main" xmlns="" val="2729019583"/>
                    </a:ext>
                  </a:extLst>
                </a:gridCol>
                <a:gridCol w="2891158">
                  <a:extLst>
                    <a:ext uri="{9D8B030D-6E8A-4147-A177-3AD203B41FA5}">
                      <a16:colId xmlns:a16="http://schemas.microsoft.com/office/drawing/2014/main" xmlns="" val="1869003847"/>
                    </a:ext>
                  </a:extLst>
                </a:gridCol>
                <a:gridCol w="2301101">
                  <a:extLst>
                    <a:ext uri="{9D8B030D-6E8A-4147-A177-3AD203B41FA5}">
                      <a16:colId xmlns:a16="http://schemas.microsoft.com/office/drawing/2014/main" xmlns="" val="699021970"/>
                    </a:ext>
                  </a:extLst>
                </a:gridCol>
                <a:gridCol w="2301101">
                  <a:extLst>
                    <a:ext uri="{9D8B030D-6E8A-4147-A177-3AD203B41FA5}">
                      <a16:colId xmlns:a16="http://schemas.microsoft.com/office/drawing/2014/main" xmlns="" val="2594187554"/>
                    </a:ext>
                  </a:extLst>
                </a:gridCol>
              </a:tblGrid>
              <a:tr h="64631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Câu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tự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nhiên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Vật thể nhân tạo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vô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sinh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Vật hữu sinh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3554934"/>
                  </a:ext>
                </a:extLst>
              </a:tr>
              <a:tr h="1311957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a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Cây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mía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cây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thốt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nốt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củ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cải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hàng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 sucrose.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hàng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 sucrose, </a:t>
                      </a: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Cây mía đường, cây thốt nốt, củ cải đường.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33494390"/>
                  </a:ext>
                </a:extLst>
              </a:tr>
              <a:tr h="130771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Lá găng rừng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Nước đun sôi, đường mía, thạch gang.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Nước đun sôi, đường mía, thạch găng. 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Lá găng rừng.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68801000"/>
                  </a:ext>
                </a:extLst>
              </a:tr>
              <a:tr h="98018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Quặng kim loại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Kim loại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Kim loại , quặng kim loại.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41189588"/>
                  </a:ext>
                </a:extLst>
              </a:tr>
              <a:tr h="130771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d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Gỗ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Bàn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ghế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giường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tủ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nhà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cửa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Bàn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ghế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giường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tủ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nhà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cửa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gỗ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9520298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917D4BA9-6FB3-46E0-AAA9-373948942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76" y="390444"/>
            <a:ext cx="14382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2:</a:t>
            </a:r>
            <a:endParaRPr kumimoji="0" lang="en-US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51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hình nền powerpoint đẹp">
            <a:extLst>
              <a:ext uri="{FF2B5EF4-FFF2-40B4-BE49-F238E27FC236}">
                <a16:creationId xmlns:a16="http://schemas.microsoft.com/office/drawing/2014/main" xmlns="" id="{0D7D6E3C-6613-4429-BF3C-2671ABF25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033B5A1-3932-4CC3-A1CC-4D4ABBEE7AB0}"/>
              </a:ext>
            </a:extLst>
          </p:cNvPr>
          <p:cNvSpPr txBox="1"/>
          <p:nvPr/>
        </p:nvSpPr>
        <p:spPr>
          <a:xfrm>
            <a:off x="4267200" y="428625"/>
            <a:ext cx="8020050" cy="5193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3: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cần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điền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600"/>
              </a:spcBef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/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rắn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khí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/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sống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lí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lí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0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ết quả hình ảnh cho hình nền powerpoint đẹp">
            <a:extLst>
              <a:ext uri="{FF2B5EF4-FFF2-40B4-BE49-F238E27FC236}">
                <a16:creationId xmlns:a16="http://schemas.microsoft.com/office/drawing/2014/main" xmlns="" id="{290A797B-634C-4A5F-84C4-8A411B87E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6392E30D-E161-4CF7-B858-8D2713EE91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477845"/>
              </p:ext>
            </p:extLst>
          </p:nvPr>
        </p:nvGraphicFramePr>
        <p:xfrm>
          <a:off x="550606" y="1344395"/>
          <a:ext cx="10913807" cy="4240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3512">
                  <a:extLst>
                    <a:ext uri="{9D8B030D-6E8A-4147-A177-3AD203B41FA5}">
                      <a16:colId xmlns:a16="http://schemas.microsoft.com/office/drawing/2014/main" xmlns="" val="888960243"/>
                    </a:ext>
                  </a:extLst>
                </a:gridCol>
                <a:gridCol w="1176669">
                  <a:extLst>
                    <a:ext uri="{9D8B030D-6E8A-4147-A177-3AD203B41FA5}">
                      <a16:colId xmlns:a16="http://schemas.microsoft.com/office/drawing/2014/main" xmlns="" val="1531220070"/>
                    </a:ext>
                  </a:extLst>
                </a:gridCol>
                <a:gridCol w="1703267">
                  <a:extLst>
                    <a:ext uri="{9D8B030D-6E8A-4147-A177-3AD203B41FA5}">
                      <a16:colId xmlns:a16="http://schemas.microsoft.com/office/drawing/2014/main" xmlns="" val="1963533767"/>
                    </a:ext>
                  </a:extLst>
                </a:gridCol>
                <a:gridCol w="2053341">
                  <a:extLst>
                    <a:ext uri="{9D8B030D-6E8A-4147-A177-3AD203B41FA5}">
                      <a16:colId xmlns:a16="http://schemas.microsoft.com/office/drawing/2014/main" xmlns="" val="2790792626"/>
                    </a:ext>
                  </a:extLst>
                </a:gridCol>
                <a:gridCol w="1486272">
                  <a:extLst>
                    <a:ext uri="{9D8B030D-6E8A-4147-A177-3AD203B41FA5}">
                      <a16:colId xmlns:a16="http://schemas.microsoft.com/office/drawing/2014/main" xmlns="" val="3416059769"/>
                    </a:ext>
                  </a:extLst>
                </a:gridCol>
                <a:gridCol w="1458832">
                  <a:extLst>
                    <a:ext uri="{9D8B030D-6E8A-4147-A177-3AD203B41FA5}">
                      <a16:colId xmlns:a16="http://schemas.microsoft.com/office/drawing/2014/main" xmlns="" val="290058285"/>
                    </a:ext>
                  </a:extLst>
                </a:gridCol>
                <a:gridCol w="1291914">
                  <a:extLst>
                    <a:ext uri="{9D8B030D-6E8A-4147-A177-3AD203B41FA5}">
                      <a16:colId xmlns:a16="http://schemas.microsoft.com/office/drawing/2014/main" xmlns="" val="2829835938"/>
                    </a:ext>
                  </a:extLst>
                </a:gridCol>
              </a:tblGrid>
              <a:tr h="597597">
                <a:tc row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Vật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thể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Thể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Hình dạng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Khả năng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0902143"/>
                  </a:ext>
                </a:extLst>
              </a:tr>
              <a:tr h="1223769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Xác định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Không xác định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Dễ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Khó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Rất khó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65643593"/>
                  </a:ext>
                </a:extLst>
              </a:tr>
              <a:tr h="59759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Muối ăn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Rắn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54475021"/>
                  </a:ext>
                </a:extLst>
              </a:tr>
              <a:tr h="59759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Không khí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Khí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7984824"/>
                  </a:ext>
                </a:extLst>
              </a:tr>
              <a:tr h="1223769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Nước khoáng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Lỏng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√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3433199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36D973AB-5727-4C3C-83CE-C3D9DC8C7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086" y="407548"/>
            <a:ext cx="6554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4: </a:t>
            </a:r>
            <a:endParaRPr kumimoji="0" lang="en-US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29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ết quả hình ảnh cho hình nền powerpoint đẹp">
            <a:extLst>
              <a:ext uri="{FF2B5EF4-FFF2-40B4-BE49-F238E27FC236}">
                <a16:creationId xmlns:a16="http://schemas.microsoft.com/office/drawing/2014/main" xmlns="" id="{5FD0E832-CAE3-4A6B-9110-56113D46F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A7B3C58-0E36-421D-A8AD-40BADD8DF324}"/>
              </a:ext>
            </a:extLst>
          </p:cNvPr>
          <p:cNvSpPr txBox="1"/>
          <p:nvPr/>
        </p:nvSpPr>
        <p:spPr>
          <a:xfrm>
            <a:off x="2666999" y="2022421"/>
            <a:ext cx="7743825" cy="2026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5: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biệt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hóa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dựa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dấu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mới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b="1" dirty="0" err="1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39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hình nền powerpoint đẹp">
            <a:extLst>
              <a:ext uri="{FF2B5EF4-FFF2-40B4-BE49-F238E27FC236}">
                <a16:creationId xmlns:a16="http://schemas.microsoft.com/office/drawing/2014/main" xmlns="" id="{EB580041-EEC2-4A5B-9070-AA1391F3B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A7B3C58-0E36-421D-A8AD-40BADD8DF324}"/>
              </a:ext>
            </a:extLst>
          </p:cNvPr>
          <p:cNvSpPr txBox="1"/>
          <p:nvPr/>
        </p:nvSpPr>
        <p:spPr>
          <a:xfrm>
            <a:off x="1333500" y="1508070"/>
            <a:ext cx="10096500" cy="308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Đáp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bổ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sung: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gặp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tụ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li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bám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mờ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gian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71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hình nền powerpoint đẹp">
            <a:extLst>
              <a:ext uri="{FF2B5EF4-FFF2-40B4-BE49-F238E27FC236}">
                <a16:creationId xmlns:a16="http://schemas.microsoft.com/office/drawing/2014/main" xmlns="" id="{EB580041-EEC2-4A5B-9070-AA1391F3B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3130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A7B3C58-0E36-421D-A8AD-40BADD8DF324}"/>
              </a:ext>
            </a:extLst>
          </p:cNvPr>
          <p:cNvSpPr txBox="1"/>
          <p:nvPr/>
        </p:nvSpPr>
        <p:spPr>
          <a:xfrm>
            <a:off x="1457325" y="1250896"/>
            <a:ext cx="9801225" cy="3384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Đáp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bổ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sung: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chai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dầu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xăng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rượu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khuyên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đậy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nắp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nắp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dễ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lan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tỏa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sẽ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đậy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nắp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bao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sẽ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tụ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80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F4492A6-BE28-4FE9-8043-C331AF8E2834}"/>
              </a:ext>
            </a:extLst>
          </p:cNvPr>
          <p:cNvSpPr txBox="1"/>
          <p:nvPr/>
        </p:nvSpPr>
        <p:spPr>
          <a:xfrm>
            <a:off x="312045" y="2155753"/>
            <a:ext cx="10991849" cy="3422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SGK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mục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trang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35, 36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  <a:endParaRPr lang="vi-VN" sz="2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1.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2. Cho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sắp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xếp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4.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Cho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4850A09-2C17-4A80-BEF8-8529519FA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0754" y="956944"/>
            <a:ext cx="922518" cy="6019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8448DF5-8AAA-4EA4-873E-927C8CE7F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5705474"/>
            <a:ext cx="1022508" cy="1022508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38EA2EA6-16D1-4CFA-9A68-75206F605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045" y="1698295"/>
            <a:ext cx="8220075" cy="9439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Kể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tên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ít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nhất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mà</a:t>
            </a: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18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4AE6793-EA05-44F5-86F2-EF3A1EA78258}"/>
              </a:ext>
            </a:extLst>
          </p:cNvPr>
          <p:cNvSpPr txBox="1"/>
          <p:nvPr/>
        </p:nvSpPr>
        <p:spPr>
          <a:xfrm>
            <a:off x="476250" y="180423"/>
            <a:ext cx="11715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TẬP TẠI NHÀ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6733C9C-CF0A-4D72-A288-5E22097B3198}"/>
              </a:ext>
            </a:extLst>
          </p:cNvPr>
          <p:cNvSpPr txBox="1"/>
          <p:nvPr/>
        </p:nvSpPr>
        <p:spPr>
          <a:xfrm>
            <a:off x="1178004" y="2025171"/>
            <a:ext cx="10185321" cy="2787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nồm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trượt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giải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quyết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</a:p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chụp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quay video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minh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chứng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quyết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2 -3 HS.</a:t>
            </a:r>
          </a:p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lớp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2,3.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5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ết quả hình ảnh cho Chúc các em học tổt">
            <a:extLst>
              <a:ext uri="{FF2B5EF4-FFF2-40B4-BE49-F238E27FC236}">
                <a16:creationId xmlns:a16="http://schemas.microsoft.com/office/drawing/2014/main" xmlns="" id="{2FF40715-5544-434E-9DD4-4197FA887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58676" cy="702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68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F4492A6-BE28-4FE9-8043-C331AF8E2834}"/>
              </a:ext>
            </a:extLst>
          </p:cNvPr>
          <p:cNvSpPr txBox="1"/>
          <p:nvPr/>
        </p:nvSpPr>
        <p:spPr>
          <a:xfrm>
            <a:off x="247650" y="956944"/>
            <a:ext cx="10991849" cy="3988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I/ SỰ ĐA DẠNG CỦA CHẤT</a:t>
            </a:r>
          </a:p>
          <a:p>
            <a:pPr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vi-VN" sz="2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4850A09-2C17-4A80-BEF8-8529519FA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0754" y="956944"/>
            <a:ext cx="922518" cy="6019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8448DF5-8AAA-4EA4-873E-927C8CE7F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570547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5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F4492A6-BE28-4FE9-8043-C331AF8E2834}"/>
              </a:ext>
            </a:extLst>
          </p:cNvPr>
          <p:cNvSpPr txBox="1"/>
          <p:nvPr/>
        </p:nvSpPr>
        <p:spPr>
          <a:xfrm>
            <a:off x="1806654" y="1164526"/>
            <a:ext cx="10223421" cy="1021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SGK </a:t>
            </a:r>
            <a:r>
              <a:rPr lang="en-US" sz="2400" b="1" dirty="0" err="1">
                <a:latin typeface="Times New Roman" panose="02020603050405020304" pitchFamily="18" charset="0"/>
                <a:ea typeface="Arial" panose="020B0604020202020204" pitchFamily="34" charset="0"/>
              </a:rPr>
              <a:t>mục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 2 </a:t>
            </a:r>
            <a:r>
              <a:rPr lang="en-US" sz="2400" b="1" dirty="0" err="1">
                <a:latin typeface="Times New Roman" panose="02020603050405020304" pitchFamily="18" charset="0"/>
                <a:ea typeface="Arial" panose="020B0604020202020204" pitchFamily="34" charset="0"/>
              </a:rPr>
              <a:t>trang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36,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sát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H8.2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hoàn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bảng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8.1 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SGK.</a:t>
            </a:r>
            <a:endParaRPr lang="en-US" sz="2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4850A09-2C17-4A80-BEF8-8529519FA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1155"/>
            <a:ext cx="1692071" cy="1104148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3DF97AD1-050E-47E5-840C-0BD28961F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278181"/>
              </p:ext>
            </p:extLst>
          </p:nvPr>
        </p:nvGraphicFramePr>
        <p:xfrm>
          <a:off x="846035" y="2994469"/>
          <a:ext cx="8832852" cy="3273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13">
                  <a:extLst>
                    <a:ext uri="{9D8B030D-6E8A-4147-A177-3AD203B41FA5}">
                      <a16:colId xmlns:a16="http://schemas.microsoft.com/office/drawing/2014/main" xmlns="" val="4147911012"/>
                    </a:ext>
                  </a:extLst>
                </a:gridCol>
                <a:gridCol w="1860652">
                  <a:extLst>
                    <a:ext uri="{9D8B030D-6E8A-4147-A177-3AD203B41FA5}">
                      <a16:colId xmlns:a16="http://schemas.microsoft.com/office/drawing/2014/main" xmlns="" val="1752708738"/>
                    </a:ext>
                  </a:extLst>
                </a:gridCol>
                <a:gridCol w="2555774">
                  <a:extLst>
                    <a:ext uri="{9D8B030D-6E8A-4147-A177-3AD203B41FA5}">
                      <a16:colId xmlns:a16="http://schemas.microsoft.com/office/drawing/2014/main" xmlns="" val="1111567923"/>
                    </a:ext>
                  </a:extLst>
                </a:gridCol>
                <a:gridCol w="2208213">
                  <a:extLst>
                    <a:ext uri="{9D8B030D-6E8A-4147-A177-3AD203B41FA5}">
                      <a16:colId xmlns:a16="http://schemas.microsoft.com/office/drawing/2014/main" xmlns="" val="2395989693"/>
                    </a:ext>
                  </a:extLst>
                </a:gridCol>
              </a:tblGrid>
              <a:tr h="1195624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1542760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86023629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lỏng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6802618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170324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D048292-8FE9-480E-B413-04ED901AF10A}"/>
              </a:ext>
            </a:extLst>
          </p:cNvPr>
          <p:cNvSpPr txBox="1"/>
          <p:nvPr/>
        </p:nvSpPr>
        <p:spPr>
          <a:xfrm>
            <a:off x="3049705" y="2341020"/>
            <a:ext cx="3935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21215F6-7D83-4F7B-ABCA-7BE7F492F9B1}"/>
              </a:ext>
            </a:extLst>
          </p:cNvPr>
          <p:cNvSpPr txBox="1"/>
          <p:nvPr/>
        </p:nvSpPr>
        <p:spPr>
          <a:xfrm>
            <a:off x="3312397" y="4276412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E718271-551A-4676-AFA3-8B3D3DB135E9}"/>
              </a:ext>
            </a:extLst>
          </p:cNvPr>
          <p:cNvSpPr txBox="1"/>
          <p:nvPr/>
        </p:nvSpPr>
        <p:spPr>
          <a:xfrm>
            <a:off x="5213389" y="419100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1DA0F37-B907-4FB1-A881-1CA8A2FD88E8}"/>
              </a:ext>
            </a:extLst>
          </p:cNvPr>
          <p:cNvSpPr txBox="1"/>
          <p:nvPr/>
        </p:nvSpPr>
        <p:spPr>
          <a:xfrm>
            <a:off x="7564540" y="421005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1DE82C8-3290-4370-BD6A-CCEBA45CB07B}"/>
              </a:ext>
            </a:extLst>
          </p:cNvPr>
          <p:cNvSpPr txBox="1"/>
          <p:nvPr/>
        </p:nvSpPr>
        <p:spPr>
          <a:xfrm>
            <a:off x="3293347" y="4900627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C4C404D-DBFF-470E-98F9-0DA3A3A742ED}"/>
              </a:ext>
            </a:extLst>
          </p:cNvPr>
          <p:cNvSpPr txBox="1"/>
          <p:nvPr/>
        </p:nvSpPr>
        <p:spPr>
          <a:xfrm>
            <a:off x="5213388" y="482983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FA600AB-36A0-4760-9A57-87D6E60842BC}"/>
              </a:ext>
            </a:extLst>
          </p:cNvPr>
          <p:cNvSpPr txBox="1"/>
          <p:nvPr/>
        </p:nvSpPr>
        <p:spPr>
          <a:xfrm>
            <a:off x="7564540" y="48863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232758F-D6A6-4FE7-BE04-90260B0E8D2F}"/>
              </a:ext>
            </a:extLst>
          </p:cNvPr>
          <p:cNvSpPr txBox="1"/>
          <p:nvPr/>
        </p:nvSpPr>
        <p:spPr>
          <a:xfrm>
            <a:off x="3293346" y="568516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53F0F7D-F256-4222-8051-9FCC1A0F331B}"/>
              </a:ext>
            </a:extLst>
          </p:cNvPr>
          <p:cNvSpPr txBox="1"/>
          <p:nvPr/>
        </p:nvSpPr>
        <p:spPr>
          <a:xfrm>
            <a:off x="5213387" y="550631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5712A10-F73E-480F-977F-5D822E624BE4}"/>
              </a:ext>
            </a:extLst>
          </p:cNvPr>
          <p:cNvSpPr txBox="1"/>
          <p:nvPr/>
        </p:nvSpPr>
        <p:spPr>
          <a:xfrm>
            <a:off x="7564540" y="5534557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43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ED4104C0-D2CA-45AF-9993-4AD582A14A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875" y="1192441"/>
            <a:ext cx="8020050" cy="42843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7117C8D-1054-43E5-BF15-DD0D95F6BC3F}"/>
              </a:ext>
            </a:extLst>
          </p:cNvPr>
          <p:cNvSpPr txBox="1"/>
          <p:nvPr/>
        </p:nvSpPr>
        <p:spPr>
          <a:xfrm>
            <a:off x="319087" y="419417"/>
            <a:ext cx="9363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</a:rPr>
              <a:t>Các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chất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đều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được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cấu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tạo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từ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những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hạt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vô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cùng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nhỏ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bé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mà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mắt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thường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không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nhìn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thấy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được</a:t>
            </a:r>
            <a:r>
              <a:rPr lang="en-US" sz="2800" b="1" dirty="0">
                <a:solidFill>
                  <a:srgbClr val="C00000"/>
                </a:solidFill>
              </a:rPr>
              <a:t>.</a:t>
            </a:r>
            <a:endParaRPr lang="vi-VN" sz="28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317F96D-A05E-4B88-853C-A5132291CAF2}"/>
              </a:ext>
            </a:extLst>
          </p:cNvPr>
          <p:cNvSpPr txBox="1"/>
          <p:nvPr/>
        </p:nvSpPr>
        <p:spPr>
          <a:xfrm>
            <a:off x="933450" y="5628530"/>
            <a:ext cx="214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Chất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khí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EA5666A-D12C-43CC-9636-547FAC932D81}"/>
              </a:ext>
            </a:extLst>
          </p:cNvPr>
          <p:cNvSpPr txBox="1"/>
          <p:nvPr/>
        </p:nvSpPr>
        <p:spPr>
          <a:xfrm>
            <a:off x="3800475" y="5571163"/>
            <a:ext cx="214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Chất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lỏng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866C3A9-68EC-49AB-AE79-25996ACE8AB2}"/>
              </a:ext>
            </a:extLst>
          </p:cNvPr>
          <p:cNvSpPr txBox="1"/>
          <p:nvPr/>
        </p:nvSpPr>
        <p:spPr>
          <a:xfrm>
            <a:off x="6743700" y="5628530"/>
            <a:ext cx="214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Chất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rắn</a:t>
            </a:r>
            <a:endParaRPr lang="vi-VN" sz="2800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0158A8E-801B-4A93-8966-DD527E045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6951" y="66619"/>
            <a:ext cx="2200274" cy="135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2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8448DF5-8AAA-4EA4-873E-927C8CE7F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29" y="1139022"/>
            <a:ext cx="1022508" cy="1022508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3DE6432F-5E96-4B7C-9B8E-E0B6FE706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49620"/>
              </p:ext>
            </p:extLst>
          </p:nvPr>
        </p:nvGraphicFramePr>
        <p:xfrm>
          <a:off x="687466" y="2412372"/>
          <a:ext cx="9416892" cy="4010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4785">
                  <a:extLst>
                    <a:ext uri="{9D8B030D-6E8A-4147-A177-3AD203B41FA5}">
                      <a16:colId xmlns:a16="http://schemas.microsoft.com/office/drawing/2014/main" xmlns="" val="2799052260"/>
                    </a:ext>
                  </a:extLst>
                </a:gridCol>
                <a:gridCol w="1713171">
                  <a:extLst>
                    <a:ext uri="{9D8B030D-6E8A-4147-A177-3AD203B41FA5}">
                      <a16:colId xmlns:a16="http://schemas.microsoft.com/office/drawing/2014/main" xmlns="" val="3071829325"/>
                    </a:ext>
                  </a:extLst>
                </a:gridCol>
                <a:gridCol w="1568978">
                  <a:extLst>
                    <a:ext uri="{9D8B030D-6E8A-4147-A177-3AD203B41FA5}">
                      <a16:colId xmlns:a16="http://schemas.microsoft.com/office/drawing/2014/main" xmlns="" val="1749132747"/>
                    </a:ext>
                  </a:extLst>
                </a:gridCol>
                <a:gridCol w="1569986">
                  <a:extLst>
                    <a:ext uri="{9D8B030D-6E8A-4147-A177-3AD203B41FA5}">
                      <a16:colId xmlns:a16="http://schemas.microsoft.com/office/drawing/2014/main" xmlns="" val="1090798617"/>
                    </a:ext>
                  </a:extLst>
                </a:gridCol>
                <a:gridCol w="1569986">
                  <a:extLst>
                    <a:ext uri="{9D8B030D-6E8A-4147-A177-3AD203B41FA5}">
                      <a16:colId xmlns:a16="http://schemas.microsoft.com/office/drawing/2014/main" xmlns="" val="1731340255"/>
                    </a:ext>
                  </a:extLst>
                </a:gridCol>
                <a:gridCol w="1569986">
                  <a:extLst>
                    <a:ext uri="{9D8B030D-6E8A-4147-A177-3AD203B41FA5}">
                      <a16:colId xmlns:a16="http://schemas.microsoft.com/office/drawing/2014/main" xmlns="" val="2926281722"/>
                    </a:ext>
                  </a:extLst>
                </a:gridCol>
              </a:tblGrid>
              <a:tr h="192150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 bị nén không?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Lấy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59966635"/>
                  </a:ext>
                </a:extLst>
              </a:tr>
              <a:tr h="58405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rắn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47111705"/>
                  </a:ext>
                </a:extLst>
              </a:tr>
              <a:tr h="58405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 lỏng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07464085"/>
                  </a:ext>
                </a:extLst>
              </a:tr>
              <a:tr h="527336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7319801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C5B2D93-E468-4E44-B0BD-2FE94ED0C8D6}"/>
              </a:ext>
            </a:extLst>
          </p:cNvPr>
          <p:cNvSpPr txBox="1"/>
          <p:nvPr/>
        </p:nvSpPr>
        <p:spPr>
          <a:xfrm>
            <a:off x="2257425" y="4400550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F098C8C-1C1B-4A4B-A3E9-2780A22E7DE5}"/>
              </a:ext>
            </a:extLst>
          </p:cNvPr>
          <p:cNvSpPr txBox="1"/>
          <p:nvPr/>
        </p:nvSpPr>
        <p:spPr>
          <a:xfrm>
            <a:off x="4146471" y="4447877"/>
            <a:ext cx="603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5B7CD4F-3167-4132-AFB1-9EB56DDBA7B4}"/>
              </a:ext>
            </a:extLst>
          </p:cNvPr>
          <p:cNvSpPr txBox="1"/>
          <p:nvPr/>
        </p:nvSpPr>
        <p:spPr>
          <a:xfrm>
            <a:off x="5762625" y="443618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C3CDCD5-FB7D-4541-9FD4-93E1A2DAD4F9}"/>
              </a:ext>
            </a:extLst>
          </p:cNvPr>
          <p:cNvSpPr txBox="1"/>
          <p:nvPr/>
        </p:nvSpPr>
        <p:spPr>
          <a:xfrm>
            <a:off x="7135655" y="4381333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9EDEA14-E071-4FE2-A77A-2EF6B9107196}"/>
              </a:ext>
            </a:extLst>
          </p:cNvPr>
          <p:cNvSpPr txBox="1"/>
          <p:nvPr/>
        </p:nvSpPr>
        <p:spPr>
          <a:xfrm>
            <a:off x="8580121" y="4428893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DFC8FA9-F51B-4F55-A959-026BAE294B35}"/>
              </a:ext>
            </a:extLst>
          </p:cNvPr>
          <p:cNvSpPr txBox="1"/>
          <p:nvPr/>
        </p:nvSpPr>
        <p:spPr>
          <a:xfrm>
            <a:off x="2352675" y="492442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lẻo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D359227-AD9F-401A-8333-FFB205AA1459}"/>
              </a:ext>
            </a:extLst>
          </p:cNvPr>
          <p:cNvSpPr txBox="1"/>
          <p:nvPr/>
        </p:nvSpPr>
        <p:spPr>
          <a:xfrm>
            <a:off x="3920967" y="4947940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11A83C7D-F985-4272-A771-C73CBDB60938}"/>
              </a:ext>
            </a:extLst>
          </p:cNvPr>
          <p:cNvSpPr txBox="1"/>
          <p:nvPr/>
        </p:nvSpPr>
        <p:spPr>
          <a:xfrm>
            <a:off x="5548312" y="489085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F8940D3-133B-4794-8C34-378B7FCD72DD}"/>
              </a:ext>
            </a:extLst>
          </p:cNvPr>
          <p:cNvSpPr txBox="1"/>
          <p:nvPr/>
        </p:nvSpPr>
        <p:spPr>
          <a:xfrm>
            <a:off x="6870860" y="4943218"/>
            <a:ext cx="1550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nén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5326D8F-FF8F-4C62-87E8-4CE11D88721B}"/>
              </a:ext>
            </a:extLst>
          </p:cNvPr>
          <p:cNvSpPr txBox="1"/>
          <p:nvPr/>
        </p:nvSpPr>
        <p:spPr>
          <a:xfrm>
            <a:off x="8532496" y="4962293"/>
            <a:ext cx="1599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CB6FAEB-CE63-402A-A80D-6A886E2CDB45}"/>
              </a:ext>
            </a:extLst>
          </p:cNvPr>
          <p:cNvSpPr txBox="1"/>
          <p:nvPr/>
        </p:nvSpPr>
        <p:spPr>
          <a:xfrm>
            <a:off x="2268616" y="5449170"/>
            <a:ext cx="1568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B8038BD8-128E-4D5E-9ACA-D3A1D330D2F2}"/>
              </a:ext>
            </a:extLst>
          </p:cNvPr>
          <p:cNvSpPr txBox="1"/>
          <p:nvPr/>
        </p:nvSpPr>
        <p:spPr>
          <a:xfrm>
            <a:off x="3920967" y="560516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513DC79-4A9E-4EC5-A2CB-5B1D3A73A69F}"/>
              </a:ext>
            </a:extLst>
          </p:cNvPr>
          <p:cNvSpPr txBox="1"/>
          <p:nvPr/>
        </p:nvSpPr>
        <p:spPr>
          <a:xfrm>
            <a:off x="5548312" y="5548080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B9FD1C3A-512A-4AA1-B61B-413820E3B9C1}"/>
              </a:ext>
            </a:extLst>
          </p:cNvPr>
          <p:cNvSpPr txBox="1"/>
          <p:nvPr/>
        </p:nvSpPr>
        <p:spPr>
          <a:xfrm>
            <a:off x="7288055" y="5543383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F153BDA-6D84-4A01-B900-9C717AC7EE19}"/>
              </a:ext>
            </a:extLst>
          </p:cNvPr>
          <p:cNvSpPr txBox="1"/>
          <p:nvPr/>
        </p:nvSpPr>
        <p:spPr>
          <a:xfrm>
            <a:off x="8627746" y="5486168"/>
            <a:ext cx="1925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46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F4492A6-BE28-4FE9-8043-C331AF8E2834}"/>
              </a:ext>
            </a:extLst>
          </p:cNvPr>
          <p:cNvSpPr txBox="1"/>
          <p:nvPr/>
        </p:nvSpPr>
        <p:spPr>
          <a:xfrm>
            <a:off x="247650" y="956944"/>
            <a:ext cx="10991849" cy="4499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4850A09-2C17-4A80-BEF8-8529519FA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0754" y="956944"/>
            <a:ext cx="922518" cy="6019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8448DF5-8AAA-4EA4-873E-927C8CE7F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570547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3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6733C9C-CF0A-4D72-A288-5E22097B3198}"/>
              </a:ext>
            </a:extLst>
          </p:cNvPr>
          <p:cNvSpPr txBox="1"/>
          <p:nvPr/>
        </p:nvSpPr>
        <p:spPr>
          <a:xfrm>
            <a:off x="1390650" y="1314575"/>
            <a:ext cx="9124950" cy="377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H8.11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8.12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8.13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kem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tủ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đọng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ấm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 Khi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đun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sôi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nồi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thủy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3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6733C9C-CF0A-4D72-A288-5E22097B3198}"/>
              </a:ext>
            </a:extLst>
          </p:cNvPr>
          <p:cNvSpPr txBox="1"/>
          <p:nvPr/>
        </p:nvSpPr>
        <p:spPr>
          <a:xfrm>
            <a:off x="733425" y="2025171"/>
            <a:ext cx="912495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H8.15; 8.16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trả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285750" indent="-28575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trình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đã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xảy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41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996</Words>
  <Application>Microsoft Office PowerPoint</Application>
  <PresentationFormat>Widescreen</PresentationFormat>
  <Paragraphs>217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Office Theme</vt:lpstr>
      <vt:lpstr>BÀI 8:  SỰ ĐA DẠNG VÀ CÁC THỂ CƠ BẢN CỦA CHẤT. TÍNH CHẤT CỦA CHẤT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PHIẾU HỌC TẬP SỐ 4</vt:lpstr>
      <vt:lpstr>PowerPoint Presentation</vt:lpstr>
      <vt:lpstr>SƠ ĐỒ TÓM TẮT QUÁ TRÌNH CHUYỂN THỂ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9:  SỰ ĐA DẠNG VÀ CÁC THỂ CƠ BẢN CỦA CHẤT. TÍNH CHẤT CỦA CHẤT</dc:title>
  <dc:creator>Admin</dc:creator>
  <cp:lastModifiedBy>KT Thanh</cp:lastModifiedBy>
  <cp:revision>55</cp:revision>
  <dcterms:created xsi:type="dcterms:W3CDTF">2021-02-06T13:24:47Z</dcterms:created>
  <dcterms:modified xsi:type="dcterms:W3CDTF">2021-09-16T10:34:17Z</dcterms:modified>
</cp:coreProperties>
</file>